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9" r:id="rId5"/>
    <p:sldId id="284" r:id="rId6"/>
    <p:sldId id="285" r:id="rId7"/>
    <p:sldId id="286" r:id="rId8"/>
    <p:sldId id="265" r:id="rId9"/>
    <p:sldId id="267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AF588-C2C0-4E45-8EE2-DEC4122293FC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F32C5-F16C-4C28-A924-58A7AA79128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823E6-3E3E-4C26-AB68-35815025988F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4E4F7-0BE4-4160-A08F-4E0A8A172B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84DA-BA81-48E4-8F74-745F0C346685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65FCE-8F5C-4B4B-B89F-ECB23DDF6B1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496E7-37E5-4F5B-9FB4-C0E7A703C887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32D25-B362-469F-826A-17451F3395D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06029-DDFD-4651-B22F-93C11553A2E0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2EF9C-AD68-4F4D-A7BA-53A6B71A25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34A6-A052-4979-ADDF-85F2DBC2CE4E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7BEB7-1634-4976-B44A-7FCF0EE0E99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2EBEC-0D4F-473E-B673-35FE73CFE472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BBFE0-C5B0-43D9-8AA6-581D62A1072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1A541-C6D1-4EA7-9C9C-ED9C0844B586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D2B5D-7ED5-49D8-9CD1-28DAC45155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3E222-1A12-4C00-9BCA-D4290B826906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3CE56-B3A8-4259-BC9F-D167E270EF8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E9043-0A3B-4779-935F-D93E48778B91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08128-D728-4E59-AAB1-BBF453FB3E3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2DF36-6A58-42C8-982F-6552C7C9CC86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7111E-03E9-4447-9B1A-5FA992B88A8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CA08E-E4B4-446E-A502-0F423F8DC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EB13F4-EA6B-4E87-9F0A-F6892930C0CA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3A470-6BC1-4C5E-817F-D69D5F0EA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DA92F-9ECE-434C-8CFC-BCA62F61D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439DE92-CD2E-4F8E-970C-EF4533D46D0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30074-FEB7-4285-88C6-5A1C496D2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" y="1571625"/>
            <a:ext cx="8572500" cy="20288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Экспертиза профессиональной деятельности педагога </a:t>
            </a: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4 компетентностям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86313"/>
            <a:ext cx="7629525" cy="852487"/>
          </a:xfrm>
        </p:spPr>
        <p:txBody>
          <a:bodyPr/>
          <a:lstStyle/>
          <a:p>
            <a:pPr algn="r" eaLnBrk="1" hangingPunct="1"/>
            <a:r>
              <a:rPr lang="ru-RU" altLang="ru-RU" b="1" dirty="0" err="1" smtClean="0">
                <a:solidFill>
                  <a:srgbClr val="002060"/>
                </a:solidFill>
              </a:rPr>
              <a:t>Валиуллова</a:t>
            </a:r>
            <a:r>
              <a:rPr lang="ru-RU" altLang="ru-RU" b="1" dirty="0" smtClean="0">
                <a:solidFill>
                  <a:srgbClr val="002060"/>
                </a:solidFill>
              </a:rPr>
              <a:t> М.В</a:t>
            </a:r>
            <a:r>
              <a:rPr lang="ru-RU" altLang="ru-RU" b="1" dirty="0" smtClean="0">
                <a:solidFill>
                  <a:srgbClr val="002060"/>
                </a:solidFill>
              </a:rPr>
              <a:t>., методист УМС ИМО Управления образования </a:t>
            </a:r>
            <a:r>
              <a:rPr lang="ru-RU" altLang="ru-RU" b="1" dirty="0" err="1" smtClean="0">
                <a:solidFill>
                  <a:srgbClr val="002060"/>
                </a:solidFill>
              </a:rPr>
              <a:t>г.Казани</a:t>
            </a:r>
            <a:endParaRPr lang="ru-RU" altLang="ru-RU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2C3034-F743-4CBE-A909-21457E8724FF}"/>
              </a:ext>
            </a:extLst>
          </p:cNvPr>
          <p:cNvSpPr txBox="1"/>
          <p:nvPr/>
        </p:nvSpPr>
        <p:spPr>
          <a:xfrm>
            <a:off x="2916238" y="260350"/>
            <a:ext cx="392906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рекомендаций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4B654ED-5B74-463C-93E3-5B0291EFA5FC}"/>
              </a:ext>
            </a:extLst>
          </p:cNvPr>
          <p:cNvSpPr/>
          <p:nvPr/>
        </p:nvSpPr>
        <p:spPr>
          <a:xfrm>
            <a:off x="323850" y="1196975"/>
            <a:ext cx="8424863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Развивать </a:t>
            </a:r>
            <a:r>
              <a:rPr lang="ru-RU" b="1" dirty="0">
                <a:solidFill>
                  <a:srgbClr val="002060"/>
                </a:solidFill>
              </a:rPr>
              <a:t>умение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принимать решения в педагогических ситуациях на уроке</a:t>
            </a:r>
            <a:endParaRPr lang="ru-RU" b="1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Повысить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уровень </a:t>
            </a:r>
            <a:r>
              <a:rPr lang="ru-RU" b="1" dirty="0" err="1">
                <a:solidFill>
                  <a:srgbClr val="002060"/>
                </a:solidFill>
              </a:rPr>
              <a:t>эмпатийности</a:t>
            </a:r>
            <a:r>
              <a:rPr lang="ru-RU" b="1" dirty="0">
                <a:solidFill>
                  <a:srgbClr val="002060"/>
                </a:solidFill>
              </a:rPr>
              <a:t> и </a:t>
            </a:r>
            <a:r>
              <a:rPr lang="ru-RU" b="1" dirty="0" err="1">
                <a:solidFill>
                  <a:srgbClr val="002060"/>
                </a:solidFill>
              </a:rPr>
              <a:t>социорефлексии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>
                <a:solidFill>
                  <a:srgbClr val="FF0000"/>
                </a:solidFill>
              </a:rPr>
              <a:t>развивать </a:t>
            </a:r>
            <a:r>
              <a:rPr lang="ru-RU" b="1" dirty="0">
                <a:solidFill>
                  <a:srgbClr val="002060"/>
                </a:solidFill>
              </a:rPr>
              <a:t>умение анализировать причины поступков и поведения воспитанников  </a:t>
            </a:r>
          </a:p>
          <a:p>
            <a:pPr algn="just" eaLnBrk="1" hangingPunct="1">
              <a:defRPr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Повысить </a:t>
            </a:r>
            <a:r>
              <a:rPr lang="ru-RU" b="1" dirty="0">
                <a:solidFill>
                  <a:srgbClr val="002060"/>
                </a:solidFill>
              </a:rPr>
              <a:t>умение в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применении деятельностного, личностно-ориентированного подходов в обучении</a:t>
            </a:r>
          </a:p>
          <a:p>
            <a:pPr algn="just" eaLnBrk="1" hangingPunct="1">
              <a:defRPr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Совершенствовать </a:t>
            </a:r>
            <a:r>
              <a:rPr lang="ru-RU" b="1" dirty="0">
                <a:solidFill>
                  <a:srgbClr val="FF0000"/>
                </a:solidFill>
              </a:rPr>
              <a:t>з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индивидуальных особенностях обучающихся, закономерностях возрастного развития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FF418F-FF0F-492A-8180-B247D9B7B449}"/>
              </a:ext>
            </a:extLst>
          </p:cNvPr>
          <p:cNvSpPr txBox="1"/>
          <p:nvPr/>
        </p:nvSpPr>
        <p:spPr>
          <a:xfrm>
            <a:off x="1116013" y="404813"/>
            <a:ext cx="70564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 для проведения экспертизы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E7A10B4-9456-483C-B2DB-2786ACBFB8EF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341438"/>
          <a:ext cx="7632700" cy="50593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3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151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Для внутреннего эксперта (</a:t>
                      </a:r>
                      <a:r>
                        <a:rPr lang="ru-RU" sz="28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зам.директора</a:t>
                      </a:r>
                      <a:r>
                        <a:rPr lang="ru-RU" sz="28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</a:p>
                  </a:txBody>
                  <a:tcPr marL="91428" marR="91428" marT="45710" marB="4571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17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Посещение и анализ уроков</a:t>
                      </a:r>
                    </a:p>
                  </a:txBody>
                  <a:tcPr marL="91428" marR="91428" marT="45710" marB="4571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8214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Результаты</a:t>
                      </a:r>
                      <a:r>
                        <a:rPr lang="ru-RU" sz="2800" b="1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профессиональной деятельности (</a:t>
                      </a:r>
                      <a:r>
                        <a:rPr lang="ru-RU" sz="2800" b="1" baseline="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портфолио</a:t>
                      </a:r>
                      <a:r>
                        <a:rPr lang="ru-RU" sz="2800" b="1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28" marR="91428" marT="45710" marB="4571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17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Лаборатория педагога</a:t>
                      </a:r>
                    </a:p>
                  </a:txBody>
                  <a:tcPr marL="91428" marR="91428" marT="45710" marB="4571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807343-5AE2-4BA9-9EC2-229418490D96}"/>
              </a:ext>
            </a:extLst>
          </p:cNvPr>
          <p:cNvSpPr txBox="1"/>
          <p:nvPr/>
        </p:nvSpPr>
        <p:spPr>
          <a:xfrm>
            <a:off x="214313" y="285750"/>
            <a:ext cx="8929687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Определение уровня квалификации педагогов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на основе четырех компетенций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BFA282C9-673C-4471-BE8E-C9CB4EE2F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2565400"/>
            <a:ext cx="8715375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3600" b="1" dirty="0">
                <a:solidFill>
                  <a:srgbClr val="002060"/>
                </a:solidFill>
                <a:cs typeface="Arial" panose="020B0604020202020204" pitchFamily="34" charset="0"/>
              </a:rPr>
              <a:t>Методическая компетентность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3600" b="1" dirty="0">
                <a:solidFill>
                  <a:srgbClr val="002060"/>
                </a:solidFill>
                <a:cs typeface="Arial" panose="020B0604020202020204" pitchFamily="34" charset="0"/>
              </a:rPr>
              <a:t>Предметная компетентность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3600" b="1" dirty="0">
                <a:solidFill>
                  <a:srgbClr val="002060"/>
                </a:solidFill>
                <a:cs typeface="Arial" panose="020B0604020202020204" pitchFamily="34" charset="0"/>
              </a:rPr>
              <a:t>Психолого-педагогическая компетентность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3600" b="1" dirty="0">
                <a:solidFill>
                  <a:srgbClr val="002060"/>
                </a:solidFill>
                <a:cs typeface="Arial" panose="020B0604020202020204" pitchFamily="34" charset="0"/>
              </a:rPr>
              <a:t>Коммуникативная компетентность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ru-RU" altLang="ru-RU" sz="18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>
            <a:extLst>
              <a:ext uri="{FF2B5EF4-FFF2-40B4-BE49-F238E27FC236}">
                <a16:creationId xmlns:a16="http://schemas.microsoft.com/office/drawing/2014/main" id="{57B6748D-AAEC-42A4-AAC1-B5B2E0380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620713"/>
            <a:ext cx="8497887" cy="589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+mn-lt"/>
                <a:cs typeface="Times New Roman" panose="02020603050405020304" pitchFamily="18" charset="0"/>
              </a:rPr>
              <a:t>Эксперт  Иванова Мария Ивановна, заместитель директора МБОУ «Гимназия №___» ______________района </a:t>
            </a:r>
            <a:r>
              <a:rPr lang="ru-RU" altLang="ru-RU" sz="2400" b="1" dirty="0" err="1">
                <a:latin typeface="+mn-lt"/>
                <a:cs typeface="Times New Roman" panose="02020603050405020304" pitchFamily="18" charset="0"/>
              </a:rPr>
              <a:t>г.Казани</a:t>
            </a:r>
            <a:r>
              <a:rPr lang="ru-RU" altLang="ru-RU" sz="2400" b="1" dirty="0">
                <a:latin typeface="+mn-lt"/>
                <a:cs typeface="Times New Roman" panose="02020603050405020304" pitchFamily="18" charset="0"/>
              </a:rPr>
              <a:t>, осуществила экспертизу профессиональной деятельности учителя (предмет) Петровой Ирины Николаевны, претендента на первую/ высшую квалификационную категорию.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2400" b="1" dirty="0">
                <a:latin typeface="+mn-lt"/>
                <a:cs typeface="Times New Roman" panose="02020603050405020304" pitchFamily="18" charset="0"/>
              </a:rPr>
              <a:t>На данный момент имеет первую/ высшую </a:t>
            </a:r>
            <a:r>
              <a:rPr lang="ru-RU" altLang="ru-RU" sz="2400" b="1" dirty="0" err="1">
                <a:latin typeface="+mn-lt"/>
                <a:cs typeface="Times New Roman" panose="02020603050405020304" pitchFamily="18" charset="0"/>
              </a:rPr>
              <a:t>кв.категорию</a:t>
            </a:r>
            <a:r>
              <a:rPr lang="ru-RU" altLang="ru-RU" sz="2400" b="1" dirty="0">
                <a:latin typeface="+mn-lt"/>
                <a:cs typeface="Times New Roman" panose="02020603050405020304" pitchFamily="18" charset="0"/>
              </a:rPr>
              <a:t>. </a:t>
            </a:r>
            <a:r>
              <a:rPr lang="ru-RU" altLang="ru-RU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Или</a:t>
            </a:r>
            <a:r>
              <a:rPr lang="ru-RU" altLang="ru-RU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+mn-lt"/>
                <a:cs typeface="Times New Roman" panose="02020603050405020304" pitchFamily="18" charset="0"/>
              </a:rPr>
              <a:t>кв.категорию</a:t>
            </a:r>
            <a:r>
              <a:rPr lang="ru-RU" altLang="ru-RU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ru-RU" sz="2400" b="1" u="sng" dirty="0">
                <a:latin typeface="+mn-lt"/>
                <a:cs typeface="Times New Roman" panose="02020603050405020304" pitchFamily="18" charset="0"/>
              </a:rPr>
              <a:t>не имеет.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r>
              <a:rPr lang="ru-RU" sz="2400" b="1" dirty="0">
                <a:latin typeface="+mn-lt"/>
                <a:cs typeface="Arial" panose="020B0604020202020204" pitchFamily="34" charset="0"/>
              </a:rPr>
              <a:t>Для проведения экспертизы уровня квалификации учителя (предмет) Ивановой М.И. экспертом были посещены уроки, проанализировано календарно-тематическое планирование, изучена методическая лаборатория и портфолио представленных документов учителя.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E321F7F-49DD-4367-8519-FB7B2EC252BE}"/>
              </a:ext>
            </a:extLst>
          </p:cNvPr>
          <p:cNvSpPr/>
          <p:nvPr/>
        </p:nvSpPr>
        <p:spPr>
          <a:xfrm>
            <a:off x="428625" y="0"/>
            <a:ext cx="757237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1. Методическая компетентность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7FC7727-D093-422F-9B08-FDDEF9E58EFF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830263"/>
          <a:ext cx="8964612" cy="58531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76523">
                  <a:extLst>
                    <a:ext uri="{9D8B030D-6E8A-4147-A177-3AD203B41FA5}">
                      <a16:colId xmlns:a16="http://schemas.microsoft.com/office/drawing/2014/main" val="2423508175"/>
                    </a:ext>
                  </a:extLst>
                </a:gridCol>
                <a:gridCol w="4788089">
                  <a:extLst>
                    <a:ext uri="{9D8B030D-6E8A-4147-A177-3AD203B41FA5}">
                      <a16:colId xmlns:a16="http://schemas.microsoft.com/office/drawing/2014/main" val="3558850087"/>
                    </a:ext>
                  </a:extLst>
                </a:gridCol>
              </a:tblGrid>
              <a:tr h="121939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Умение ставить цели и задачи в соответствии с возрастными и индивидуальными особенностями обучающихся;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Обоснованно ставит цели и задачи в соответствии с возрастными и индивидуальными особенностями обучающихся, </a:t>
                      </a:r>
                      <a:r>
                        <a:rPr lang="ru-RU" altLang="ru-RU" sz="1600" dirty="0">
                          <a:latin typeface="+mn-lt"/>
                          <a:cs typeface="Times New Roman" panose="02020603050405020304" pitchFamily="18" charset="0"/>
                        </a:rPr>
                        <a:t>умело корректирует цели и задачи образовательной деятельности в зависимости от готовности учащихся к освоению материала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2922126045"/>
                  </a:ext>
                </a:extLst>
              </a:tr>
              <a:tr h="7316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Умение создавать условия для мотивации и само мотивирования обучающихся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также умеет создавать условия для мотивации и само мотивирования обучающихся, активизирует творческие возможности учащихся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3958780873"/>
                  </a:ext>
                </a:extLst>
              </a:tr>
              <a:tr h="1463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Умение применять </a:t>
                      </a:r>
                      <a:r>
                        <a:rPr lang="ru-RU" sz="1600" dirty="0" err="1">
                          <a:effectLst/>
                        </a:rPr>
                        <a:t>деятельностный</a:t>
                      </a:r>
                      <a:r>
                        <a:rPr lang="ru-RU" sz="1600" dirty="0">
                          <a:effectLst/>
                        </a:rPr>
                        <a:t>, личностно-ориентированный подходы в обучении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активно применяет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деятельностный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личностно-ориентированный подходы в обучении, что позволяет ей создавать условия для проявления инициативы обучающихся, включения их в различные виды деятельности в соответствии с возрастными особенностями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210106086"/>
                  </a:ext>
                </a:extLst>
              </a:tr>
              <a:tr h="12193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Умение организовать самостоятельную работу, само и взаимопроверку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помогает сформировать приемы самостоятельного поиска знаний, прививает стремление к самообразованию, умеет организовать обучающихся для поиска дополнительной информации, необходимой для решения учебной задачи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3296879394"/>
                  </a:ext>
                </a:extLst>
              </a:tr>
              <a:tr h="12193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Умение   формировать, развивать функциональную грамотность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Умение формировать УУД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Использует средства обучения в активизации деятельности учащихся и развитии их интересов с целью социальной адаптации к жизни. Умеет сочетать методы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взаимооценки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самооценки обучающихся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41234993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AE8EBDD-5740-4E03-8A59-EC523FF030C5}"/>
              </a:ext>
            </a:extLst>
          </p:cNvPr>
          <p:cNvSpPr/>
          <p:nvPr/>
        </p:nvSpPr>
        <p:spPr>
          <a:xfrm>
            <a:off x="428625" y="0"/>
            <a:ext cx="757237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2. Предметная компетентность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A32BBB8-B435-4B66-A60A-706B4C2C4876}"/>
              </a:ext>
            </a:extLst>
          </p:cNvPr>
          <p:cNvGraphicFramePr>
            <a:graphicFrameLocks noGrp="1"/>
          </p:cNvGraphicFramePr>
          <p:nvPr/>
        </p:nvGraphicFramePr>
        <p:xfrm>
          <a:off x="209550" y="908050"/>
          <a:ext cx="8964614" cy="45520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82307">
                  <a:extLst>
                    <a:ext uri="{9D8B030D-6E8A-4147-A177-3AD203B41FA5}">
                      <a16:colId xmlns:a16="http://schemas.microsoft.com/office/drawing/2014/main" val="2423508175"/>
                    </a:ext>
                  </a:extLst>
                </a:gridCol>
                <a:gridCol w="4482307">
                  <a:extLst>
                    <a:ext uri="{9D8B030D-6E8A-4147-A177-3AD203B41FA5}">
                      <a16:colId xmlns:a16="http://schemas.microsoft.com/office/drawing/2014/main" val="3558850087"/>
                    </a:ext>
                  </a:extLst>
                </a:gridCol>
              </a:tblGrid>
              <a:tr h="98587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Свободное владение содержанием преподаваемого предмета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хорошо развито умение анализировать и интерпретировать факты и события, а также умение объяснять и обосновывать собственные выводы и суждения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2922126045"/>
                  </a:ext>
                </a:extLst>
              </a:tr>
              <a:tr h="7734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Знание и использование научных концепций по данному направлению (для высшей категории)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умеет применять свои знания в практической деятельности, проводить исследования и выступать с публичными выступлениями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3958780873"/>
                  </a:ext>
                </a:extLst>
              </a:tr>
              <a:tr h="492936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связи предметного содержания с жизненными ситуациями</a:t>
                      </a: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уроках обеспечивает связь предметного содержания с жизненными ситуациями, 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210106086"/>
                  </a:ext>
                </a:extLst>
              </a:tr>
              <a:tr h="9858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выявлять и устанавливать причинно-следственные связи, в том числе и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межпредметные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Умеет выявлять и устанавливать причинно-следственные связи, в том числе и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межпредметные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170938983"/>
                  </a:ext>
                </a:extLst>
              </a:tr>
              <a:tr h="5144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планировать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разноуровневое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домашнее задание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планирует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разноуровневые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домашние задания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3296879394"/>
                  </a:ext>
                </a:extLst>
              </a:tr>
              <a:tr h="7734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дифференцировать предметный материал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умеет дифференцировать предметный материал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41234993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0918ED7-5B1E-4E74-946A-FE5821CA8B24}"/>
              </a:ext>
            </a:extLst>
          </p:cNvPr>
          <p:cNvSpPr/>
          <p:nvPr/>
        </p:nvSpPr>
        <p:spPr>
          <a:xfrm>
            <a:off x="428625" y="0"/>
            <a:ext cx="757237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3. Психолого-педагогическая компетентность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F39AA5C-A662-45FF-8820-6150237940BA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908050"/>
          <a:ext cx="8202563" cy="46636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20539">
                  <a:extLst>
                    <a:ext uri="{9D8B030D-6E8A-4147-A177-3AD203B41FA5}">
                      <a16:colId xmlns:a16="http://schemas.microsoft.com/office/drawing/2014/main" val="2423508175"/>
                    </a:ext>
                  </a:extLst>
                </a:gridCol>
                <a:gridCol w="4482024">
                  <a:extLst>
                    <a:ext uri="{9D8B030D-6E8A-4147-A177-3AD203B41FA5}">
                      <a16:colId xmlns:a16="http://schemas.microsoft.com/office/drawing/2014/main" val="3558850087"/>
                    </a:ext>
                  </a:extLst>
                </a:gridCol>
              </a:tblGrid>
              <a:tr h="82302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принимать решения в педагогических ситуациях на уроке</a:t>
                      </a:r>
                    </a:p>
                  </a:txBody>
                  <a:tcPr marL="44053" marR="4405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позволяет учителю принимать решения в различных педагогических ситуациях на уроке</a:t>
                      </a:r>
                    </a:p>
                  </a:txBody>
                  <a:tcPr marL="44053" marR="44053" marT="0" marB="0"/>
                </a:tc>
                <a:extLst>
                  <a:ext uri="{0D108BD9-81ED-4DB2-BD59-A6C34878D82A}">
                    <a16:rowId xmlns:a16="http://schemas.microsoft.com/office/drawing/2014/main" val="2922126045"/>
                  </a:ext>
                </a:extLst>
              </a:tr>
              <a:tr h="1371699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Умения использовать эффективные подходы к обучению для включения в образовательный процесс всех обучающихся, в том числе с особыми потребностями в образовании</a:t>
                      </a:r>
                    </a:p>
                  </a:txBody>
                  <a:tcPr marL="44053" marR="44053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Умеет использовать эффективные подходы к обучению для включения в образовательный процесс всех обучающихся, в том числе с особыми потребностями в образовании</a:t>
                      </a:r>
                    </a:p>
                  </a:txBody>
                  <a:tcPr marL="44053" marR="44053" marT="0" marB="0"/>
                </a:tc>
                <a:extLst>
                  <a:ext uri="{0D108BD9-81ED-4DB2-BD59-A6C34878D82A}">
                    <a16:rowId xmlns:a16="http://schemas.microsoft.com/office/drawing/2014/main" val="3958780873"/>
                  </a:ext>
                </a:extLst>
              </a:tr>
              <a:tr h="2194719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Знание индивидуальных особенностей обучающихся, закономерностей возрастного развития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3" marR="44053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Учитель имеет представление об индивидуальных особенностях каждого ученика, его способностях, сильных и слабых сторонах характера, достоинствах и недостатках предшествующей подготовки, которая проявляется в принятии продуктивных стратегий индивидуального подхода в работе с ним</a:t>
                      </a:r>
                    </a:p>
                  </a:txBody>
                  <a:tcPr marL="44053" marR="44053" marT="0" marB="0"/>
                </a:tc>
                <a:extLst>
                  <a:ext uri="{0D108BD9-81ED-4DB2-BD59-A6C34878D82A}">
                    <a16:rowId xmlns:a16="http://schemas.microsoft.com/office/drawing/2014/main" val="21010608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53CC1EA-54EE-470E-8373-E2A39B62FBB3}"/>
              </a:ext>
            </a:extLst>
          </p:cNvPr>
          <p:cNvSpPr/>
          <p:nvPr/>
        </p:nvSpPr>
        <p:spPr>
          <a:xfrm>
            <a:off x="428625" y="0"/>
            <a:ext cx="757237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4. Коммуникативная компетентность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A602A0E-62BA-41AD-B428-A588F240D47E}"/>
              </a:ext>
            </a:extLst>
          </p:cNvPr>
          <p:cNvGraphicFramePr>
            <a:graphicFrameLocks noGrp="1"/>
          </p:cNvGraphicFramePr>
          <p:nvPr/>
        </p:nvGraphicFramePr>
        <p:xfrm>
          <a:off x="209550" y="908050"/>
          <a:ext cx="8964614" cy="46640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82307">
                  <a:extLst>
                    <a:ext uri="{9D8B030D-6E8A-4147-A177-3AD203B41FA5}">
                      <a16:colId xmlns:a16="http://schemas.microsoft.com/office/drawing/2014/main" val="2423508175"/>
                    </a:ext>
                  </a:extLst>
                </a:gridCol>
                <a:gridCol w="4482307">
                  <a:extLst>
                    <a:ext uri="{9D8B030D-6E8A-4147-A177-3AD203B41FA5}">
                      <a16:colId xmlns:a16="http://schemas.microsoft.com/office/drawing/2014/main" val="3558850087"/>
                    </a:ext>
                  </a:extLst>
                </a:gridCol>
              </a:tblGrid>
              <a:tr h="1097429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Умения задавать вопросы разного уровня (конструктивные, творческие, проблемные), разных типов и видов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 владеет на хорошем уровне следующими умениями: вести диалог с ребенком, передавать информацию на доступном для </a:t>
                      </a:r>
                      <a:r>
                        <a:rPr lang="ru-RU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детей языке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2922126045"/>
                  </a:ext>
                </a:extLst>
              </a:tr>
              <a:tr h="823072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обеспечивать коммуникативную «включенность» всех обучающихся в образовательный процесс</a:t>
                      </a: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Умеет обеспечивать коммуникативную «включенность» всех обучающихся в образовательный процесс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3958780873"/>
                  </a:ext>
                </a:extLst>
              </a:tr>
              <a:tr h="823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Соблюдение делового этикета, культуры речи учителя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соблюдает деловой этикет. Умеет отслеживать, анализировать поступки и действия других людей и свои собственные..</a:t>
                      </a: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210106086"/>
                  </a:ext>
                </a:extLst>
              </a:tr>
              <a:tr h="1920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вести диалог с обучающимся или группой обучающихся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готова к сотрудничеству и открыта для общения, умеет создавать условия для развития творческих способностей, учит самостоятельно мыслить, выявляет самые лучшие качества, заложенные в душе каждого ребёнка, поощряет детей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56" marR="44056" marT="0" marB="0"/>
                </a:tc>
                <a:extLst>
                  <a:ext uri="{0D108BD9-81ED-4DB2-BD59-A6C34878D82A}">
                    <a16:rowId xmlns:a16="http://schemas.microsoft.com/office/drawing/2014/main" val="36404251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DBC7C8-331A-4733-AB61-360478F8A6FC}"/>
              </a:ext>
            </a:extLst>
          </p:cNvPr>
          <p:cNvSpPr txBox="1"/>
          <p:nvPr/>
        </p:nvSpPr>
        <p:spPr>
          <a:xfrm>
            <a:off x="323850" y="115888"/>
            <a:ext cx="8640763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Формулировки, используемые при написании экспертизы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B22C9-0E7E-47F6-8800-67C932F509A7}"/>
              </a:ext>
            </a:extLst>
          </p:cNvPr>
          <p:cNvSpPr txBox="1"/>
          <p:nvPr/>
        </p:nvSpPr>
        <p:spPr>
          <a:xfrm>
            <a:off x="0" y="981075"/>
            <a:ext cx="9036050" cy="3446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Владеет в совершенстве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выявлять и устанавливать причинно-следственные связи, в том числе и межпредметные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Обладает умением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ставить цели урока в соответствии с возрастными особенностями обучающихся. Умеет обоснованно ставить цели обучения по предмету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эффективные подходы к обучению для включения в образовательный процесс всех обучающихся, в том числе с особыми потребностями в образовании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Готов к сотрудничеству и открыт для общения, умеет создавать условия для развития творческих способностей, учит самостоятельно мыслить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90F474-F1FD-4941-AE16-792899BEC696}"/>
              </a:ext>
            </a:extLst>
          </p:cNvPr>
          <p:cNvSpPr txBox="1"/>
          <p:nvPr/>
        </p:nvSpPr>
        <p:spPr>
          <a:xfrm>
            <a:off x="179388" y="981075"/>
            <a:ext cx="8964612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основании изложенного, эксперт считает, что уровень квалификации учителя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Петровой Ирины Николаевны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соответствует требованиям, предъявляемым к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квалификационной категории </a:t>
            </a:r>
          </a:p>
          <a:p>
            <a:pPr algn="just" eaLnBrk="1" hangingPunct="1">
              <a:defRPr/>
            </a:pP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дальнейшего совершенствования деятельности и реализации имеющегося у педагога профессионального потенциала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рекомендуется:</a:t>
            </a:r>
          </a:p>
          <a:p>
            <a:pPr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повышение умения </a:t>
            </a:r>
          </a:p>
          <a:p>
            <a:pPr marL="342900" indent="-342900">
              <a:buFontTx/>
              <a:buChar char="-"/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умения</a:t>
            </a:r>
          </a:p>
          <a:p>
            <a:pPr marL="342900" indent="-342900">
              <a:buFontTx/>
              <a:buChar char="-"/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умения вести диалог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E10669-B4FE-4745-9340-41B39C3233BE}"/>
              </a:ext>
            </a:extLst>
          </p:cNvPr>
          <p:cNvSpPr txBox="1"/>
          <p:nvPr/>
        </p:nvSpPr>
        <p:spPr>
          <a:xfrm>
            <a:off x="2124075" y="404813"/>
            <a:ext cx="5564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 ЭКСПЕРТИЗЫ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835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Экспертиза профессиональной деятельности педагога  по 4 компетентностям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оценивания профессиональной деятельности педагога  по 6 компетентностям</dc:title>
  <dc:creator>Emanyelka</dc:creator>
  <cp:lastModifiedBy>Nikolaevskaya</cp:lastModifiedBy>
  <cp:revision>80</cp:revision>
  <dcterms:created xsi:type="dcterms:W3CDTF">2018-11-18T16:21:51Z</dcterms:created>
  <dcterms:modified xsi:type="dcterms:W3CDTF">2024-09-30T07:11:07Z</dcterms:modified>
</cp:coreProperties>
</file>